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66" r:id="rId3"/>
    <p:sldId id="265" r:id="rId4"/>
    <p:sldId id="260" r:id="rId5"/>
    <p:sldId id="268" r:id="rId6"/>
    <p:sldId id="269" r:id="rId7"/>
    <p:sldId id="270" r:id="rId8"/>
    <p:sldId id="271" r:id="rId9"/>
    <p:sldId id="272" r:id="rId10"/>
    <p:sldId id="273" r:id="rId11"/>
    <p:sldId id="274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>
        <p:scale>
          <a:sx n="75" d="100"/>
          <a:sy n="75" d="100"/>
        </p:scale>
        <p:origin x="256" y="2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66CEB-278A-4F1E-8A6B-F94A82D666DD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B04F6-66A1-4D07-853F-12EE71782A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959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B83A3-E38B-A081-3631-C1337F7A5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37B45F-E433-3034-B2E0-3EA0D3A121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1941B0-4936-7B67-D126-64715E689D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48C1ED-1BD7-90AE-5FCB-1A3AC525816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12221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020070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5DD98D-B0D9-89D2-9630-EE0D6DCDF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051EAC4-79BD-EDE8-0BB9-1AE13C49E5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E2C8719-F7C2-AAD9-9671-7E51390462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550B382-5F07-BE0C-0ADC-8B3A71EF9C8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61913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5DD98D-B0D9-89D2-9630-EE0D6DCDF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051EAC4-79BD-EDE8-0BB9-1AE13C49E5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E2C8719-F7C2-AAD9-9671-7E51390462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550B382-5F07-BE0C-0ADC-8B3A71EF9C8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655442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B83A3-E38B-A081-3631-C1337F7A5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37B45F-E433-3034-B2E0-3EA0D3A121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1941B0-4936-7B67-D126-64715E689D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48C1ED-1BD7-90AE-5FCB-1A3AC525816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674352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166996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05036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70702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435633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196092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67A4-A812-E337-74F3-A03053871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A4E40E-4463-7E8F-8109-7D4422220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D4F3ECB-8D00-E605-8F1B-B3EFF970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AS WAS:</a:t>
            </a:r>
          </a:p>
          <a:p>
            <a:pPr marL="171450" indent="-171450">
              <a:buFontTx/>
              <a:buChar char="-"/>
            </a:pPr>
            <a:r>
              <a:rPr lang="es-ES"/>
              <a:t>Plan de demanda individual sin tener en cuenta el alineamiento o estado del resto de componentes con bloqueo del Producto, estado de los rediseños…</a:t>
            </a:r>
          </a:p>
          <a:p>
            <a:pPr marL="171450" indent="-171450">
              <a:buFontTx/>
              <a:buChar char="-"/>
            </a:pPr>
            <a:r>
              <a:rPr lang="es-ES"/>
              <a:t>Alta carga o tiempo de análisis de muchas referencias (Informe de Obsolescencias por Producto de 2-3 semanas, Análisis de impacto con tiempo elevado para muchas referencias…)</a:t>
            </a:r>
          </a:p>
          <a:p>
            <a:pPr marL="171450" indent="-171450">
              <a:buFontTx/>
              <a:buChar char="-"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indent="-171450">
              <a:buFontTx/>
              <a:buChar char="-"/>
            </a:pPr>
            <a:endParaRPr lang="es-ES"/>
          </a:p>
          <a:p>
            <a:pPr marL="0" indent="0">
              <a:buFontTx/>
              <a:buNone/>
            </a:pPr>
            <a:r>
              <a:rPr lang="es-ES"/>
              <a:t>AS IS:</a:t>
            </a:r>
          </a:p>
          <a:p>
            <a:pPr marL="0" indent="0">
              <a:buFontTx/>
              <a:buNone/>
            </a:pPr>
            <a:r>
              <a:rPr lang="es-ES"/>
              <a:t>- Reducción de tiempos de análisis con el cálculo automático de impacto de las diferentes referencias y el Seguimiento Activo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Problemas de disponibilidad de componentes con muchas referencias, alta volatibilidad, cambios constantes, material en malas condiciones…</a:t>
            </a:r>
          </a:p>
          <a:p>
            <a:pPr marL="171450" marR="0" lvl="0" indent="-1714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s-ES"/>
              <a:t>Sigue el problema del “AS WAS” con el acopio por comunalidad con aquellos componentes sueltos en otros Productos que pudieran ser estratégicos.</a:t>
            </a:r>
          </a:p>
          <a:p>
            <a:pPr marL="0" indent="0">
              <a:buFontTx/>
              <a:buNone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  <a:p>
            <a:pPr marL="171450" indent="-171450">
              <a:buFontTx/>
              <a:buChar char="-"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07FCF0-7F89-6AB7-9F3A-55BF19479C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"/>
              <a:t>aaaaaaaaaaa</a:t>
            </a: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08271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7365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4166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9334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Índice - Cor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00D454BD-3CF2-D969-DE4A-0AF6BA9CC11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Diapositiva de think-cell" r:id="rId4" imgW="425" imgH="426" progId="TCLayout.ActiveDocument.1">
                  <p:embed/>
                </p:oleObj>
              </mc:Choice>
              <mc:Fallback>
                <p:oleObj name="Diapositiva de think-cell" r:id="rId4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0D454BD-3CF2-D969-DE4A-0AF6BA9CC1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6A8FCB8-2780-6C99-E9FA-647662FFE9E1}"/>
              </a:ext>
            </a:extLst>
          </p:cNvPr>
          <p:cNvCxnSpPr>
            <a:cxnSpLocks/>
          </p:cNvCxnSpPr>
          <p:nvPr userDrawn="1"/>
        </p:nvCxnSpPr>
        <p:spPr>
          <a:xfrm flipV="1">
            <a:off x="2096889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BC131E-F13E-4A4E-2CB8-E110B0003A30}"/>
              </a:ext>
            </a:extLst>
          </p:cNvPr>
          <p:cNvCxnSpPr>
            <a:cxnSpLocks/>
          </p:cNvCxnSpPr>
          <p:nvPr userDrawn="1"/>
        </p:nvCxnSpPr>
        <p:spPr>
          <a:xfrm flipV="1">
            <a:off x="4043775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5A2131-0258-D95F-F5B8-19FDBACC3252}"/>
              </a:ext>
            </a:extLst>
          </p:cNvPr>
          <p:cNvCxnSpPr>
            <a:cxnSpLocks/>
          </p:cNvCxnSpPr>
          <p:nvPr userDrawn="1"/>
        </p:nvCxnSpPr>
        <p:spPr>
          <a:xfrm flipV="1">
            <a:off x="5999992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BD79059-6F36-BFA3-7DDC-C0893AD3334F}"/>
              </a:ext>
            </a:extLst>
          </p:cNvPr>
          <p:cNvCxnSpPr>
            <a:cxnSpLocks/>
          </p:cNvCxnSpPr>
          <p:nvPr userDrawn="1"/>
        </p:nvCxnSpPr>
        <p:spPr>
          <a:xfrm flipV="1">
            <a:off x="7946878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3A3459-4321-35B0-994B-CBD8A883F36F}"/>
              </a:ext>
            </a:extLst>
          </p:cNvPr>
          <p:cNvCxnSpPr>
            <a:cxnSpLocks/>
          </p:cNvCxnSpPr>
          <p:nvPr userDrawn="1"/>
        </p:nvCxnSpPr>
        <p:spPr>
          <a:xfrm flipV="1">
            <a:off x="9903093" y="1"/>
            <a:ext cx="0" cy="5716249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926D6439-8725-39F1-4A28-9C2366C653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0355" y="1167009"/>
            <a:ext cx="1621708" cy="140243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01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3DB7A62E-2BCA-D963-A460-1783D45222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21716" y="3391225"/>
            <a:ext cx="1728000" cy="14632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02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A238FCE0-4BCC-E0F8-5E51-41C6FDE6D03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74357" y="1167010"/>
            <a:ext cx="1728000" cy="140243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03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2F639E73-924B-CDEB-8510-64566A67CB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6998" y="3391225"/>
            <a:ext cx="1728000" cy="14632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04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DECA4C82-8B07-D070-CE1B-E96A1D6742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9639" y="1158772"/>
            <a:ext cx="1728000" cy="140243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05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5BA8B66C-5412-698B-F516-A44B62FBE6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62759" y="3391225"/>
            <a:ext cx="1728000" cy="14632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0600" spc="-400" baseline="0">
                <a:solidFill>
                  <a:schemeClr val="tx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5" indent="0">
              <a:buFontTx/>
              <a:buNone/>
              <a:defRPr/>
            </a:lvl5pPr>
          </a:lstStyle>
          <a:p>
            <a:pPr lvl="0"/>
            <a:r>
              <a:rPr lang="en-GB" noProof="1"/>
              <a:t>06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E37D9BF6-ADF8-B12D-DABC-084AA557DD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354" y="2585149"/>
            <a:ext cx="1621708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33" name="Text Placeholder 29">
            <a:extLst>
              <a:ext uri="{FF2B5EF4-FFF2-40B4-BE49-F238E27FC236}">
                <a16:creationId xmlns:a16="http://schemas.microsoft.com/office/drawing/2014/main" id="{E79B31AE-879A-F3D3-0223-72DE2A0026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74356" y="2585149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35" name="Text Placeholder 29">
            <a:extLst>
              <a:ext uri="{FF2B5EF4-FFF2-40B4-BE49-F238E27FC236}">
                <a16:creationId xmlns:a16="http://schemas.microsoft.com/office/drawing/2014/main" id="{1C07E858-A18A-B5A1-F4FC-ED46EDA794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21715" y="4870204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37" name="Text Placeholder 29">
            <a:extLst>
              <a:ext uri="{FF2B5EF4-FFF2-40B4-BE49-F238E27FC236}">
                <a16:creationId xmlns:a16="http://schemas.microsoft.com/office/drawing/2014/main" id="{341CAE29-FF6A-BA8E-FA2D-95B59457FAB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26997" y="4870204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39" name="Text Placeholder 29">
            <a:extLst>
              <a:ext uri="{FF2B5EF4-FFF2-40B4-BE49-F238E27FC236}">
                <a16:creationId xmlns:a16="http://schemas.microsoft.com/office/drawing/2014/main" id="{CBD99E4A-9937-9DAD-51BF-769B27DDF4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062759" y="4870204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D5A53FC6-34CD-D634-D1A6-D31DF8005B6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79638" y="2585149"/>
            <a:ext cx="1728000" cy="893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>
                <a:solidFill>
                  <a:schemeClr val="tx1"/>
                </a:solidFill>
              </a:defRPr>
            </a:lvl1pPr>
            <a:lvl2pPr marL="457189" indent="0">
              <a:buNone/>
              <a:defRPr sz="800"/>
            </a:lvl2pPr>
            <a:lvl3pPr marL="914377" indent="0">
              <a:buNone/>
              <a:defRPr sz="800"/>
            </a:lvl3pPr>
            <a:lvl4pPr marL="1371566" indent="0">
              <a:buNone/>
              <a:defRPr sz="800"/>
            </a:lvl4pPr>
            <a:lvl5pPr marL="1828755" indent="0">
              <a:buNone/>
              <a:defRPr sz="800"/>
            </a:lvl5pPr>
          </a:lstStyle>
          <a:p>
            <a:r>
              <a:rPr lang="es-ES"/>
              <a:t>EDITAR LOS ESTILOS DE TEXTO DEL PATRÓN</a:t>
            </a:r>
          </a:p>
        </p:txBody>
      </p:sp>
      <p:sp>
        <p:nvSpPr>
          <p:cNvPr id="28" name="Marcador de pie de página 7">
            <a:extLst>
              <a:ext uri="{FF2B5EF4-FFF2-40B4-BE49-F238E27FC236}">
                <a16:creationId xmlns:a16="http://schemas.microsoft.com/office/drawing/2014/main" id="{D020836E-5240-E79E-F678-BC71B69F2325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>
          <a:xfrm>
            <a:off x="335360" y="6401514"/>
            <a:ext cx="7250933" cy="123111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it-IT"/>
              <a:t>INDRA GROUP • Nombre del documento • dd/mm/aaaa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07001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Base - Gris Cerám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335360" y="549276"/>
            <a:ext cx="11521678" cy="873124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s-ES"/>
              <a:t>Título estándar para diapositiva base</a:t>
            </a: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it-IT"/>
              <a:t>INDRA GROUP • Nombre del documento • dd/mm/aaaa</a:t>
            </a:r>
            <a:endParaRPr lang="es-ES"/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760FFBBE-ADBD-0E1A-7872-BCD0D7AE3C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5359" y="1496513"/>
            <a:ext cx="11521679" cy="5197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1"/>
              <a:t>Subtítulo de la diapositiva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5"/>
          </p:nvPr>
        </p:nvSpPr>
        <p:spPr>
          <a:xfrm>
            <a:off x="334962" y="2250332"/>
            <a:ext cx="11522075" cy="3586588"/>
          </a:xfrm>
        </p:spPr>
        <p:txBody>
          <a:bodyPr/>
          <a:lstStyle>
            <a:lvl1pPr>
              <a:defRPr sz="13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760FFBBE-ADBD-0E1A-7872-BCD0D7AE3C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5360" y="323548"/>
            <a:ext cx="11521678" cy="17265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1000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1"/>
              <a:t>ANTETÍTULO DE DIAPOSITIVA</a:t>
            </a:r>
          </a:p>
        </p:txBody>
      </p:sp>
      <p:sp>
        <p:nvSpPr>
          <p:cNvPr id="10" name="2 Marcador de número de diapositiva">
            <a:extLst>
              <a:ext uri="{FF2B5EF4-FFF2-40B4-BE49-F238E27FC236}">
                <a16:creationId xmlns:a16="http://schemas.microsoft.com/office/drawing/2014/main" id="{DC0E35EF-F626-C338-B5AD-392DB1A015B6}"/>
              </a:ext>
            </a:extLst>
          </p:cNvPr>
          <p:cNvSpPr txBox="1">
            <a:spLocks/>
          </p:cNvSpPr>
          <p:nvPr userDrawn="1"/>
        </p:nvSpPr>
        <p:spPr>
          <a:xfrm>
            <a:off x="11472672" y="6401514"/>
            <a:ext cx="383968" cy="123111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defPPr>
              <a:defRPr lang="en-US"/>
            </a:defPPr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7CEF99-55C6-4480-A94C-7A7D18CCB18B}" type="slidenum">
              <a:rPr kumimoji="0" lang="en-GB" sz="800" b="0" i="0" u="none" strike="noStrike" kern="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GB" sz="800" b="0" i="0" u="none" strike="noStrike" kern="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551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9009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4599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5684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091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9347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2990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65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5365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AB35B-FF68-41B3-BCAE-95B62D564C07}" type="datetimeFigureOut">
              <a:rPr lang="es-ES" smtClean="0"/>
              <a:t>19/09/2025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584ED-FBA7-40D4-86DF-D40F86508B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9324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5.png"/><Relationship Id="rId2" Type="http://schemas.openxmlformats.org/officeDocument/2006/relationships/tags" Target="../tags/tag9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12" Type="http://schemas.openxmlformats.org/officeDocument/2006/relationships/image" Target="../media/image7.png"/><Relationship Id="rId2" Type="http://schemas.openxmlformats.org/officeDocument/2006/relationships/tags" Target="../tags/tag10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11" Type="http://schemas.openxmlformats.org/officeDocument/2006/relationships/image" Target="../media/image6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12" Type="http://schemas.openxmlformats.org/officeDocument/2006/relationships/image" Target="../media/image7.png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11" Type="http://schemas.openxmlformats.org/officeDocument/2006/relationships/image" Target="../media/image6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9.png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0.png"/><Relationship Id="rId2" Type="http://schemas.openxmlformats.org/officeDocument/2006/relationships/tags" Target="../tags/tag4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1.png"/><Relationship Id="rId2" Type="http://schemas.openxmlformats.org/officeDocument/2006/relationships/tags" Target="../tags/tag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2.png"/><Relationship Id="rId2" Type="http://schemas.openxmlformats.org/officeDocument/2006/relationships/tags" Target="../tags/tag6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3.png"/><Relationship Id="rId2" Type="http://schemas.openxmlformats.org/officeDocument/2006/relationships/tags" Target="../tags/tag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4.png"/><Relationship Id="rId2" Type="http://schemas.openxmlformats.org/officeDocument/2006/relationships/tags" Target="../tags/tag8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56630-E031-86C6-F415-55C8706B7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89E9D-0221-A655-09EB-51FAB4B59C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0355" y="1167009"/>
            <a:ext cx="1621708" cy="1402430"/>
          </a:xfrm>
        </p:spPr>
        <p:txBody>
          <a:bodyPr/>
          <a:lstStyle/>
          <a:p>
            <a:r>
              <a:rPr lang="es-ES" noProof="1">
                <a:solidFill>
                  <a:srgbClr val="FFC000"/>
                </a:solidFill>
              </a:rPr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6FA14-F4A3-9E89-D4E0-61939D99DE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1716" y="3391225"/>
            <a:ext cx="1728000" cy="1463269"/>
          </a:xfrm>
        </p:spPr>
        <p:txBody>
          <a:bodyPr/>
          <a:lstStyle/>
          <a:p>
            <a:r>
              <a:rPr lang="es-ES" noProof="1"/>
              <a:t>02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806241-6A58-A4FB-B8AD-C1965A6FC63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354" y="2585149"/>
            <a:ext cx="1621708" cy="893762"/>
          </a:xfrm>
        </p:spPr>
        <p:txBody>
          <a:bodyPr/>
          <a:lstStyle/>
          <a:p>
            <a:r>
              <a:rPr lang="es-ES" noProof="1" smtClean="0">
                <a:solidFill>
                  <a:srgbClr val="FFC000"/>
                </a:solidFill>
              </a:rPr>
              <a:t>ROADMAP</a:t>
            </a:r>
            <a:endParaRPr lang="es-ES" noProof="1">
              <a:solidFill>
                <a:srgbClr val="FFC000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09D86A-0B0F-BC71-787B-BCE72F426C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221715" y="4870204"/>
            <a:ext cx="1728000" cy="893762"/>
          </a:xfrm>
        </p:spPr>
        <p:txBody>
          <a:bodyPr/>
          <a:lstStyle/>
          <a:p>
            <a:r>
              <a:rPr lang="es-ES" noProof="1" smtClean="0"/>
              <a:t>ROADMAP PHASES</a:t>
            </a:r>
            <a:endParaRPr lang="es-ES" noProof="1"/>
          </a:p>
          <a:p>
            <a:endParaRPr lang="es-ES" noProof="1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97972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2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985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Validation or Acceptance Testing confirms that the complete and final system meets the original customer requirements and expectations, evaluating the product from the user's perspective in a real operational 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environment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. </a:t>
            </a:r>
            <a:endParaRPr lang="es-ES" dirty="0" smtClean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output is the validated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product ready for delivery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, along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with a formal acceptance report and customer approval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, which authorizes the design closure and the transition to production and maintenance of the product or 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system.</a:t>
            </a:r>
            <a:endParaRPr lang="es-ES" dirty="0" smtClean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/>
              <a:t>VALIDATION OR ACCEPTANCE </a:t>
            </a:r>
            <a:r>
              <a:rPr lang="es-ES" sz="2000" b="1" dirty="0" smtClean="0"/>
              <a:t>TESTING</a:t>
            </a:r>
            <a:endParaRPr lang="es-ES" sz="2000" b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286" y="4491659"/>
            <a:ext cx="5040000" cy="2366341"/>
          </a:xfrm>
          <a:prstGeom prst="rect">
            <a:avLst/>
          </a:prstGeom>
        </p:spPr>
      </p:pic>
      <p:sp>
        <p:nvSpPr>
          <p:cNvPr id="13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ROADMAP PHASES</a:t>
            </a:r>
            <a:endParaRPr lang="es-ES" dirty="0"/>
          </a:p>
        </p:txBody>
      </p:sp>
      <p:sp>
        <p:nvSpPr>
          <p:cNvPr id="15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n-US" dirty="0" err="1" smtClean="0"/>
              <a:t>datalaria</a:t>
            </a:r>
            <a:r>
              <a:rPr lang="en-US" dirty="0" smtClean="0"/>
              <a:t> </a:t>
            </a:r>
            <a:r>
              <a:rPr lang="en-US" dirty="0"/>
              <a:t>– USE CASE EFFECTIVE COMMUNICATION IN ENGINEERING WITH </a:t>
            </a:r>
            <a:r>
              <a:rPr lang="en-US" dirty="0" err="1"/>
              <a:t>nanobanana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313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F5903-785F-2B93-B873-E045471C3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884826E0-1CB6-1F25-87B4-8D7C2951041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2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84826E0-1CB6-1F25-87B4-8D7C295104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n-US" dirty="0" err="1" smtClean="0"/>
              <a:t>datalaria</a:t>
            </a:r>
            <a:r>
              <a:rPr lang="en-US" dirty="0" smtClean="0"/>
              <a:t> </a:t>
            </a:r>
            <a:r>
              <a:rPr lang="en-US" dirty="0"/>
              <a:t>– USE CASE EFFECTIVE COMMUNICATION IN ENGINEERING WITH </a:t>
            </a:r>
            <a:r>
              <a:rPr lang="en-US" dirty="0" err="1"/>
              <a:t>nanobanana</a:t>
            </a:r>
            <a:endParaRPr lang="es-ES" dirty="0"/>
          </a:p>
          <a:p>
            <a:endParaRPr lang="es-ES" dirty="0"/>
          </a:p>
        </p:txBody>
      </p:sp>
      <p:sp>
        <p:nvSpPr>
          <p:cNvPr id="9" name="Título 5">
            <a:extLst>
              <a:ext uri="{FF2B5EF4-FFF2-40B4-BE49-F238E27FC236}">
                <a16:creationId xmlns:a16="http://schemas.microsoft.com/office/drawing/2014/main" id="{95D69210-2562-3277-5065-E16C5BDCA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161" y="543074"/>
            <a:ext cx="11521678" cy="873124"/>
          </a:xfrm>
        </p:spPr>
        <p:txBody>
          <a:bodyPr vert="horz"/>
          <a:lstStyle/>
          <a:p>
            <a:r>
              <a:rPr lang="es-ES" dirty="0">
                <a:solidFill>
                  <a:srgbClr val="FFC000"/>
                </a:solidFill>
              </a:rPr>
              <a:t>ROADMAP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6073230" y="6249267"/>
            <a:ext cx="22992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Implementation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77914" y="2759096"/>
            <a:ext cx="20142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err="1">
                <a:solidFill>
                  <a:srgbClr val="0E2841"/>
                </a:solidFill>
                <a:latin typeface="ForFuture Sans" panose="020B0504020203020204" pitchFamily="34" charset="0"/>
              </a:rPr>
              <a:t>Requirements</a:t>
            </a:r>
            <a:r>
              <a:rPr lang="es-ES" sz="1400" b="1" dirty="0">
                <a:solidFill>
                  <a:srgbClr val="0E2841"/>
                </a:solidFill>
                <a:latin typeface="ForFuture Sans" panose="020B0504020203020204" pitchFamily="34" charset="0"/>
              </a:rPr>
              <a:t> Management 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pic>
        <p:nvPicPr>
          <p:cNvPr id="41" name="Imagen 40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629" y="1200569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1FBC2B94-B241-BC8F-D9F7-3C145E568F8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01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547" y="2600911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1971034" y="5320344"/>
            <a:ext cx="2014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Critical</a:t>
            </a: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Design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729" y="3946370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769" y="5025325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5" name="Imagen 44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7476" y="1393724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Imagen 45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489" y="2733604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983" y="3951473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8" name="CuadroTexto 47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1072910" y="4137373"/>
            <a:ext cx="2014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Preliminary</a:t>
            </a: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Design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7382840" y="5353059"/>
            <a:ext cx="22992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Unit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Testing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8547476" y="4206195"/>
            <a:ext cx="27682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Integration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Testing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9682099" y="2726893"/>
            <a:ext cx="23937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Validation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or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Acceptance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Testing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20" name="Rectángulo 19"/>
          <p:cNvSpPr/>
          <p:nvPr/>
        </p:nvSpPr>
        <p:spPr>
          <a:xfrm>
            <a:off x="77915" y="2764097"/>
            <a:ext cx="1822448" cy="518219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8987637" y="4209885"/>
            <a:ext cx="1824822" cy="516327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584877" y="4217192"/>
            <a:ext cx="2264156" cy="449825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1372013" y="5405830"/>
            <a:ext cx="2264156" cy="449825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5" name="Rectángulo 24"/>
          <p:cNvSpPr/>
          <p:nvPr/>
        </p:nvSpPr>
        <p:spPr>
          <a:xfrm>
            <a:off x="6495279" y="6323435"/>
            <a:ext cx="2264156" cy="449825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6" name="Rectángulo 25"/>
          <p:cNvSpPr/>
          <p:nvPr/>
        </p:nvSpPr>
        <p:spPr>
          <a:xfrm>
            <a:off x="7753479" y="5319287"/>
            <a:ext cx="2101697" cy="449825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7482255" y="2750714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8" name="Elipse 27"/>
          <p:cNvSpPr/>
          <p:nvPr/>
        </p:nvSpPr>
        <p:spPr>
          <a:xfrm>
            <a:off x="2435035" y="2648029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29" name="Elipse 28"/>
          <p:cNvSpPr/>
          <p:nvPr/>
        </p:nvSpPr>
        <p:spPr>
          <a:xfrm>
            <a:off x="3417345" y="3993488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30" name="Elipse 29"/>
          <p:cNvSpPr/>
          <p:nvPr/>
        </p:nvSpPr>
        <p:spPr>
          <a:xfrm>
            <a:off x="4803232" y="5071932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31" name="Elipse 30"/>
          <p:cNvSpPr/>
          <p:nvPr/>
        </p:nvSpPr>
        <p:spPr>
          <a:xfrm>
            <a:off x="6153285" y="3966162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32" name="Elipse 31"/>
          <p:cNvSpPr/>
          <p:nvPr/>
        </p:nvSpPr>
        <p:spPr>
          <a:xfrm>
            <a:off x="1461906" y="1220361"/>
            <a:ext cx="1814984" cy="1760416"/>
          </a:xfrm>
          <a:prstGeom prst="ellipse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19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F5903-785F-2B93-B873-E045471C3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884826E0-1CB6-1F25-87B4-8D7C2951041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84826E0-1CB6-1F25-87B4-8D7C295104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n-US" dirty="0" err="1" smtClean="0"/>
              <a:t>datalaria</a:t>
            </a:r>
            <a:r>
              <a:rPr lang="en-US" dirty="0" smtClean="0"/>
              <a:t> </a:t>
            </a:r>
            <a:r>
              <a:rPr lang="en-US" dirty="0"/>
              <a:t>– USE CASE EFFECTIVE COMMUNICATION IN ENGINEERING WITH </a:t>
            </a:r>
            <a:r>
              <a:rPr lang="en-US" dirty="0" err="1"/>
              <a:t>nanobanana</a:t>
            </a:r>
            <a:endParaRPr lang="es-ES" dirty="0"/>
          </a:p>
          <a:p>
            <a:endParaRPr lang="es-ES" dirty="0"/>
          </a:p>
        </p:txBody>
      </p:sp>
      <p:sp>
        <p:nvSpPr>
          <p:cNvPr id="9" name="Título 5">
            <a:extLst>
              <a:ext uri="{FF2B5EF4-FFF2-40B4-BE49-F238E27FC236}">
                <a16:creationId xmlns:a16="http://schemas.microsoft.com/office/drawing/2014/main" id="{95D69210-2562-3277-5065-E16C5BDCA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161" y="543074"/>
            <a:ext cx="11521678" cy="873124"/>
          </a:xfrm>
        </p:spPr>
        <p:txBody>
          <a:bodyPr vert="horz"/>
          <a:lstStyle/>
          <a:p>
            <a:r>
              <a:rPr lang="es-ES" dirty="0">
                <a:solidFill>
                  <a:srgbClr val="FFC000"/>
                </a:solidFill>
              </a:rPr>
              <a:t>ROADMAP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6073230" y="6249267"/>
            <a:ext cx="22992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Implementation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77914" y="2759096"/>
            <a:ext cx="20142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err="1">
                <a:solidFill>
                  <a:srgbClr val="0E2841"/>
                </a:solidFill>
                <a:latin typeface="ForFuture Sans" panose="020B0504020203020204" pitchFamily="34" charset="0"/>
              </a:rPr>
              <a:t>Requirements</a:t>
            </a:r>
            <a:r>
              <a:rPr lang="es-ES" sz="1400" b="1" dirty="0">
                <a:solidFill>
                  <a:srgbClr val="0E2841"/>
                </a:solidFill>
                <a:latin typeface="ForFuture Sans" panose="020B0504020203020204" pitchFamily="34" charset="0"/>
              </a:rPr>
              <a:t> Management 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pic>
        <p:nvPicPr>
          <p:cNvPr id="41" name="Imagen 40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629" y="1200569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1FBC2B94-B241-BC8F-D9F7-3C145E568F8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01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547" y="2600911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1971034" y="5320344"/>
            <a:ext cx="2014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Critical</a:t>
            </a: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Design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729" y="3946370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769" y="5025325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5" name="Imagen 44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7476" y="1393724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Imagen 45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489" y="2733604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81E1EFCD-D562-44F7-CD0D-1A841361A5F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983" y="3951473"/>
            <a:ext cx="1800000" cy="18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8" name="CuadroTexto 47">
            <a:extLst>
              <a:ext uri="{FF2B5EF4-FFF2-40B4-BE49-F238E27FC236}">
                <a16:creationId xmlns:a16="http://schemas.microsoft.com/office/drawing/2014/main" id="{3CD5AEAC-F56C-48E6-5EB7-51D98B9E9EF7}"/>
              </a:ext>
            </a:extLst>
          </p:cNvPr>
          <p:cNvSpPr txBox="1"/>
          <p:nvPr/>
        </p:nvSpPr>
        <p:spPr>
          <a:xfrm>
            <a:off x="1072910" y="4137373"/>
            <a:ext cx="2014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>
              <a:buNone/>
            </a:pPr>
            <a:r>
              <a:rPr lang="es-ES" sz="1400" b="1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Preliminary</a:t>
            </a:r>
            <a:r>
              <a:rPr lang="es-ES" sz="1400" b="1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Design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7382840" y="5353059"/>
            <a:ext cx="22992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Unit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Testing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8547476" y="4206195"/>
            <a:ext cx="27682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Integration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Testing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0678FB9-639D-741C-B3B1-A418B656372C}"/>
              </a:ext>
            </a:extLst>
          </p:cNvPr>
          <p:cNvSpPr txBox="1"/>
          <p:nvPr/>
        </p:nvSpPr>
        <p:spPr>
          <a:xfrm>
            <a:off x="9682099" y="2726893"/>
            <a:ext cx="23937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>
              <a:buNone/>
            </a:pP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Validation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or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Acceptance</a:t>
            </a:r>
            <a:r>
              <a:rPr lang="es-ES" sz="1400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r>
              <a:rPr lang="es-ES" sz="1400" b="1" dirty="0" err="1" smtClean="0">
                <a:solidFill>
                  <a:srgbClr val="0E2841"/>
                </a:solidFill>
                <a:latin typeface="ForFuture Sans" panose="020B0504020203020204" pitchFamily="34" charset="0"/>
              </a:rPr>
              <a:t>Testing</a:t>
            </a:r>
            <a:endParaRPr lang="es-ES" sz="1400" dirty="0">
              <a:solidFill>
                <a:srgbClr val="0E2841"/>
              </a:solidFill>
              <a:effectLst/>
              <a:latin typeface="ForFuture Sans" panose="020B0504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13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56630-E031-86C6-F415-55C8706B7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89E9D-0221-A655-09EB-51FAB4B59C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0355" y="1167009"/>
            <a:ext cx="1621708" cy="1402430"/>
          </a:xfrm>
        </p:spPr>
        <p:txBody>
          <a:bodyPr/>
          <a:lstStyle/>
          <a:p>
            <a:r>
              <a:rPr lang="es-ES" noProof="1"/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6FA14-F4A3-9E89-D4E0-61939D99DE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1716" y="3391225"/>
            <a:ext cx="1728000" cy="1463269"/>
          </a:xfrm>
        </p:spPr>
        <p:txBody>
          <a:bodyPr/>
          <a:lstStyle/>
          <a:p>
            <a:r>
              <a:rPr lang="es-ES" noProof="1">
                <a:solidFill>
                  <a:srgbClr val="FFC000"/>
                </a:solidFill>
              </a:rPr>
              <a:t>02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806241-6A58-A4FB-B8AD-C1965A6FC63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354" y="2585149"/>
            <a:ext cx="1621708" cy="893762"/>
          </a:xfrm>
        </p:spPr>
        <p:txBody>
          <a:bodyPr/>
          <a:lstStyle/>
          <a:p>
            <a:r>
              <a:rPr lang="es-ES" noProof="1" smtClean="0"/>
              <a:t>ROADMAP</a:t>
            </a:r>
            <a:endParaRPr lang="es-ES" noProof="1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09D86A-0B0F-BC71-787B-BCE72F426C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221715" y="4870204"/>
            <a:ext cx="1728000" cy="893762"/>
          </a:xfrm>
        </p:spPr>
        <p:txBody>
          <a:bodyPr/>
          <a:lstStyle/>
          <a:p>
            <a:r>
              <a:rPr lang="es-ES" noProof="1" smtClean="0">
                <a:solidFill>
                  <a:srgbClr val="FFC000"/>
                </a:solidFill>
              </a:rPr>
              <a:t>ROADMAP PHASES</a:t>
            </a:r>
            <a:endParaRPr lang="es-ES" noProof="1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194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9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14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ROADMAP PHASES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system's capabilities, features, and constraints are defined and documented, translating customer needs into technical specifications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.</a:t>
            </a:r>
            <a:r>
              <a:rPr lang="es-E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expected output is a formal requirements specification document (such as an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HRS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 or </a:t>
            </a:r>
            <a:r>
              <a:rPr lang="en-US" b="1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SRS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) 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that serves as a contractual basis and a guide for design and verification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/>
              <a:t>REQUIREMENTS MANAGEMENT</a:t>
            </a:r>
            <a:endParaRPr lang="es-ES" sz="2000" b="1" dirty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n-US" dirty="0" err="1" smtClean="0"/>
              <a:t>datalaria</a:t>
            </a:r>
            <a:r>
              <a:rPr lang="en-US" dirty="0" smtClean="0"/>
              <a:t> </a:t>
            </a:r>
            <a:r>
              <a:rPr lang="en-US" dirty="0"/>
              <a:t>– USE CASE EFFECTIVE COMMUNICATION IN ENGINEERING WITH </a:t>
            </a:r>
            <a:r>
              <a:rPr lang="en-US" dirty="0" err="1"/>
              <a:t>nanobanana</a:t>
            </a:r>
            <a:endParaRPr lang="es-ES" dirty="0"/>
          </a:p>
          <a:p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874" y="4494219"/>
            <a:ext cx="5040000" cy="236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8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4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Preliminary Design breaks down the requirements into a high-level architecture, defining the main functional blocks of the system, their interfaces, and how they interconnect to meet the 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specifications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.</a:t>
            </a:r>
            <a:r>
              <a:rPr lang="es-E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 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expected output is the documentation for the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Preliminary Design Review (PDR), 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which freezes the architecture and authorizes the transition to the detailed design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PRELIMINARY DESIGN</a:t>
            </a:r>
            <a:endParaRPr lang="es-ES" sz="2000" b="1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1385" y="4494219"/>
            <a:ext cx="5040000" cy="2363781"/>
          </a:xfrm>
          <a:prstGeom prst="rect">
            <a:avLst/>
          </a:prstGeom>
        </p:spPr>
      </p:pic>
      <p:sp>
        <p:nvSpPr>
          <p:cNvPr id="10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ROADMAP PHASES</a:t>
            </a:r>
            <a:endParaRPr lang="es-ES" dirty="0"/>
          </a:p>
        </p:txBody>
      </p:sp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n-US" dirty="0" err="1" smtClean="0"/>
              <a:t>datalaria</a:t>
            </a:r>
            <a:r>
              <a:rPr lang="en-US" dirty="0" smtClean="0"/>
              <a:t> </a:t>
            </a:r>
            <a:r>
              <a:rPr lang="en-US" dirty="0"/>
              <a:t>– USE CASE EFFECTIVE COMMUNICATION IN ENGINEERING WITH </a:t>
            </a:r>
            <a:r>
              <a:rPr lang="en-US" dirty="0" err="1"/>
              <a:t>nanobanana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7028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985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Detailed Design transforms the system architecture into a complete, low-level specification, creating the schematics and PCB layout for the hardware, and defining the final software architecture with its modules and interfaces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.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expected output is the complete design package, which includes the hardware manufacturing files and detailed software documentation, ready for the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Critical Design Review (CDR)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 that authorizes 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implementation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DETAILED DESIGN</a:t>
            </a:r>
            <a:endParaRPr lang="es-ES" sz="2000" b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875" y="4494219"/>
            <a:ext cx="5040000" cy="2363781"/>
          </a:xfrm>
          <a:prstGeom prst="rect">
            <a:avLst/>
          </a:prstGeom>
        </p:spPr>
      </p:pic>
      <p:sp>
        <p:nvSpPr>
          <p:cNvPr id="12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ROADMAP PHASES</a:t>
            </a:r>
            <a:endParaRPr lang="es-ES" dirty="0"/>
          </a:p>
        </p:txBody>
      </p:sp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n-US" dirty="0" err="1" smtClean="0"/>
              <a:t>datalaria</a:t>
            </a:r>
            <a:r>
              <a:rPr lang="en-US" dirty="0" smtClean="0"/>
              <a:t> </a:t>
            </a:r>
            <a:r>
              <a:rPr lang="en-US" dirty="0"/>
              <a:t>– USE CASE EFFECTIVE COMMUNICATION IN ENGINEERING WITH </a:t>
            </a:r>
            <a:r>
              <a:rPr lang="en-US" dirty="0" err="1"/>
              <a:t>nanobanana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478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1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Implementation is the phase in which the actual product is built, manufacturing and assembling the hardware prototypes and writing the software source code based on the detailed design specifications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.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output of this phase is functional hardware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prototypes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 and coded and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compiled software modules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, ready to be individually verified in unit 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tests.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IMPLEMENTATION</a:t>
            </a:r>
            <a:endParaRPr lang="es-ES" sz="2000" b="1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280" y="4494219"/>
            <a:ext cx="5040000" cy="2363781"/>
          </a:xfrm>
          <a:prstGeom prst="rect">
            <a:avLst/>
          </a:prstGeom>
        </p:spPr>
      </p:pic>
      <p:sp>
        <p:nvSpPr>
          <p:cNvPr id="39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ROADMAP PHASES</a:t>
            </a:r>
            <a:endParaRPr lang="es-ES" dirty="0"/>
          </a:p>
        </p:txBody>
      </p:sp>
      <p:sp>
        <p:nvSpPr>
          <p:cNvPr id="40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n-US" dirty="0" err="1" smtClean="0"/>
              <a:t>datalaria</a:t>
            </a:r>
            <a:r>
              <a:rPr lang="en-US" dirty="0" smtClean="0"/>
              <a:t> </a:t>
            </a:r>
            <a:r>
              <a:rPr lang="en-US" dirty="0"/>
              <a:t>– USE CASE EFFECTIVE COMMUNICATION IN ENGINEERING WITH </a:t>
            </a:r>
            <a:r>
              <a:rPr lang="en-US" dirty="0" err="1"/>
              <a:t>nanobanana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4863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5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In unit testing, each minimal component of the system is verified in isolation: in hardware, the initial power-up and circuit check (bring-up) is performed, and in software, the behavior of each function or module is 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validated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.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output is a set of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individually validated hardware 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components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and software modules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, along with their test reports, demonstrating that each part works correctly before being 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integrated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smtClean="0"/>
              <a:t>UNIT TESTING</a:t>
            </a:r>
            <a:endParaRPr lang="es-ES" sz="2000" b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281" y="4491659"/>
            <a:ext cx="5040000" cy="2366341"/>
          </a:xfrm>
          <a:prstGeom prst="rect">
            <a:avLst/>
          </a:prstGeom>
        </p:spPr>
      </p:pic>
      <p:sp>
        <p:nvSpPr>
          <p:cNvPr id="12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ROADMAP PHASES</a:t>
            </a:r>
            <a:endParaRPr lang="es-ES" dirty="0"/>
          </a:p>
        </p:txBody>
      </p:sp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n-US" dirty="0" err="1" smtClean="0"/>
              <a:t>datalaria</a:t>
            </a:r>
            <a:r>
              <a:rPr lang="en-US" dirty="0" smtClean="0"/>
              <a:t> </a:t>
            </a:r>
            <a:r>
              <a:rPr lang="en-US" dirty="0"/>
              <a:t>– USE CASE EFFECTIVE COMMUNICATION IN ENGINEERING WITH </a:t>
            </a:r>
            <a:r>
              <a:rPr lang="en-US" dirty="0" err="1"/>
              <a:t>nanobanana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82635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EED4-489D-7892-0173-ED262534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F0B6367-B19E-2627-039A-3BDE2B8ECA1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8" name="Diapositiva de think-cell" r:id="rId5" imgW="425" imgH="426" progId="TCLayout.ActiveDocument.1">
                  <p:embed/>
                </p:oleObj>
              </mc:Choice>
              <mc:Fallback>
                <p:oleObj name="Diapositiva de think-cell" r:id="rId5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0B6367-B19E-2627-039A-3BDE2B8EC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456A913-1CEF-E182-FC57-AB8AE4F3959E}"/>
              </a:ext>
            </a:extLst>
          </p:cNvPr>
          <p:cNvSpPr txBox="1">
            <a:spLocks/>
          </p:cNvSpPr>
          <p:nvPr/>
        </p:nvSpPr>
        <p:spPr>
          <a:xfrm>
            <a:off x="10647038" y="0"/>
            <a:ext cx="1088097" cy="1036637"/>
          </a:xfrm>
          <a:prstGeom prst="rect">
            <a:avLst/>
          </a:prstGeom>
        </p:spPr>
        <p:txBody>
          <a:bodyPr>
            <a:noAutofit/>
          </a:bodyPr>
          <a:lstStyle>
            <a:lvl1pPr marL="180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12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8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18000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6000" noProof="1"/>
              <a:t>02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3F180-D134-F596-2C44-88F1331311F8}"/>
              </a:ext>
            </a:extLst>
          </p:cNvPr>
          <p:cNvSpPr txBox="1"/>
          <p:nvPr/>
        </p:nvSpPr>
        <p:spPr>
          <a:xfrm>
            <a:off x="77409" y="1722235"/>
            <a:ext cx="11043558" cy="1985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Integration Testing combines and verifies the software modules and hardware components that have already been unit-tested, in order to ensure that their interfaces and their joint interaction work correctly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.</a:t>
            </a:r>
            <a:r>
              <a:rPr lang="es-ES" dirty="0" smtClean="0">
                <a:solidFill>
                  <a:srgbClr val="0E2841"/>
                </a:solidFill>
                <a:effectLst/>
                <a:latin typeface="ForFuture Sans" panose="020B0504020203020204" pitchFamily="34" charset="0"/>
              </a:rPr>
              <a:t> </a:t>
            </a:r>
            <a:endParaRPr lang="es-ES" dirty="0" smtClean="0">
              <a:solidFill>
                <a:srgbClr val="0E2841"/>
              </a:solidFill>
              <a:latin typeface="ForFuture Sans" panose="020B0504020203020204" pitchFamily="34" charset="0"/>
            </a:endParaRPr>
          </a:p>
          <a:p>
            <a:pPr marL="628650" marR="0" indent="-285750"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The expected output is an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integrated and stable hardware/software subsystem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, along with an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integration report 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that documents the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tests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 performed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and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 the </a:t>
            </a:r>
            <a:r>
              <a:rPr lang="en-US" b="1" dirty="0">
                <a:solidFill>
                  <a:srgbClr val="0E2841"/>
                </a:solidFill>
                <a:latin typeface="ForFuture Sans" panose="020B0504020203020204" pitchFamily="34" charset="0"/>
              </a:rPr>
              <a:t>defects</a:t>
            </a:r>
            <a:r>
              <a:rPr lang="en-US" dirty="0">
                <a:solidFill>
                  <a:srgbClr val="0E2841"/>
                </a:solidFill>
                <a:latin typeface="ForFuture Sans" panose="020B0504020203020204" pitchFamily="34" charset="0"/>
              </a:rPr>
              <a:t> found, leaving the system ready for validation </a:t>
            </a:r>
            <a:r>
              <a:rPr lang="en-US" dirty="0" smtClean="0">
                <a:solidFill>
                  <a:srgbClr val="0E2841"/>
                </a:solidFill>
                <a:latin typeface="ForFuture Sans" panose="020B0504020203020204" pitchFamily="34" charset="0"/>
              </a:rPr>
              <a:t>testing.</a:t>
            </a:r>
            <a:endParaRPr lang="es-ES" dirty="0">
              <a:solidFill>
                <a:srgbClr val="0E2841"/>
              </a:solidFill>
              <a:latin typeface="ForFuture Sans" panose="020B0504020203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FC6E2A5-611B-DC98-9272-472C1E104DFE}"/>
              </a:ext>
            </a:extLst>
          </p:cNvPr>
          <p:cNvSpPr txBox="1"/>
          <p:nvPr/>
        </p:nvSpPr>
        <p:spPr>
          <a:xfrm>
            <a:off x="231661" y="1034824"/>
            <a:ext cx="6096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/>
              <a:t>I</a:t>
            </a:r>
            <a:r>
              <a:rPr lang="es-ES" sz="2000" b="1" dirty="0" smtClean="0"/>
              <a:t>NTEGRATION TESTING</a:t>
            </a:r>
            <a:endParaRPr lang="es-ES" sz="2000" b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2000" y="4491659"/>
            <a:ext cx="5040000" cy="2366341"/>
          </a:xfrm>
          <a:prstGeom prst="rect">
            <a:avLst/>
          </a:prstGeom>
        </p:spPr>
      </p:pic>
      <p:sp>
        <p:nvSpPr>
          <p:cNvPr id="13" name="Título 5">
            <a:extLst>
              <a:ext uri="{FF2B5EF4-FFF2-40B4-BE49-F238E27FC236}">
                <a16:creationId xmlns:a16="http://schemas.microsoft.com/office/drawing/2014/main" id="{BAE48570-070C-E774-0A3C-B811FEB00330}"/>
              </a:ext>
            </a:extLst>
          </p:cNvPr>
          <p:cNvSpPr txBox="1">
            <a:spLocks/>
          </p:cNvSpPr>
          <p:nvPr/>
        </p:nvSpPr>
        <p:spPr>
          <a:xfrm>
            <a:off x="335161" y="543074"/>
            <a:ext cx="11521678" cy="8731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ROADMAP PHASES</a:t>
            </a:r>
            <a:endParaRPr lang="es-ES" dirty="0"/>
          </a:p>
        </p:txBody>
      </p:sp>
      <p:sp>
        <p:nvSpPr>
          <p:cNvPr id="15" name="Marcador de texto 9">
            <a:extLst>
              <a:ext uri="{FF2B5EF4-FFF2-40B4-BE49-F238E27FC236}">
                <a16:creationId xmlns:a16="http://schemas.microsoft.com/office/drawing/2014/main" id="{BCD4A8D8-9297-F090-E481-513E63E302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5360" y="323548"/>
            <a:ext cx="11521678" cy="405239"/>
          </a:xfrm>
        </p:spPr>
        <p:txBody>
          <a:bodyPr/>
          <a:lstStyle/>
          <a:p>
            <a:r>
              <a:rPr lang="en-US" dirty="0" err="1" smtClean="0"/>
              <a:t>datalaria</a:t>
            </a:r>
            <a:r>
              <a:rPr lang="en-US" dirty="0" smtClean="0"/>
              <a:t> </a:t>
            </a:r>
            <a:r>
              <a:rPr lang="en-US" dirty="0"/>
              <a:t>– USE CASE EFFECTIVE COMMUNICATION IN ENGINEERING WITH </a:t>
            </a:r>
            <a:r>
              <a:rPr lang="en-US" dirty="0" err="1"/>
              <a:t>nanobanana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6162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2879</TotalTime>
  <Words>1940</Words>
  <Application>Microsoft Office PowerPoint</Application>
  <PresentationFormat>Panorámica</PresentationFormat>
  <Paragraphs>171</Paragraphs>
  <Slides>11</Slides>
  <Notes>11</Notes>
  <HiddenSlides>0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ForFuture Sans</vt:lpstr>
      <vt:lpstr>Wingdings</vt:lpstr>
      <vt:lpstr>Tema de Office</vt:lpstr>
      <vt:lpstr>Diapositiva de think-cell</vt:lpstr>
      <vt:lpstr>Presentación de PowerPoint</vt:lpstr>
      <vt:lpstr>ROADMAP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ROADMAP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 Alaez Riaño</dc:creator>
  <cp:lastModifiedBy>Daniel Alaez Riaño</cp:lastModifiedBy>
  <cp:revision>10</cp:revision>
  <dcterms:created xsi:type="dcterms:W3CDTF">2025-09-17T06:02:44Z</dcterms:created>
  <dcterms:modified xsi:type="dcterms:W3CDTF">2025-09-19T06:03:02Z</dcterms:modified>
</cp:coreProperties>
</file>

<file path=docProps/thumbnail.jpeg>
</file>